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eg" ContentType="image/jpeg"/>
  <Default Extension="tiff" ContentType="image/tiff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bin" ContentType="application/vnd.openxmlformats-officedocument.oleObject"/>
  <Default Extension="wmf" ContentType="image/x-w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"/>
  </p:notesMasterIdLst>
  <p:sldIdLst>
    <p:sldId id="256" r:id="rId2"/>
  </p:sldIdLst>
  <p:sldSz cx="18288000" cy="27432000"/>
  <p:notesSz cx="6715125" cy="923925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sz="49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sz="49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sz="49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sz="49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sz="49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4900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4900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4900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4900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718">
          <p15:clr>
            <a:srgbClr val="A4A3A4"/>
          </p15:clr>
        </p15:guide>
        <p15:guide id="2" orient="horz" pos="2654">
          <p15:clr>
            <a:srgbClr val="A4A3A4"/>
          </p15:clr>
        </p15:guide>
        <p15:guide id="3" orient="horz" pos="1790">
          <p15:clr>
            <a:srgbClr val="A4A3A4"/>
          </p15:clr>
        </p15:guide>
        <p15:guide id="4" pos="57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72932"/>
    <a:srgbClr val="971B2F"/>
    <a:srgbClr val="B1B3B3"/>
    <a:srgbClr val="C0C0C0"/>
    <a:srgbClr val="0046D2"/>
    <a:srgbClr val="FF0000"/>
    <a:srgbClr val="698ED9"/>
    <a:srgbClr val="A7C4FF"/>
    <a:srgbClr val="003064"/>
    <a:srgbClr val="00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15620"/>
    <p:restoredTop sz="95246"/>
  </p:normalViewPr>
  <p:slideViewPr>
    <p:cSldViewPr snapToGrid="0" showGuides="1">
      <p:cViewPr>
        <p:scale>
          <a:sx n="38" d="100"/>
          <a:sy n="38" d="100"/>
        </p:scale>
        <p:origin x="2936" y="-1504"/>
      </p:cViewPr>
      <p:guideLst>
        <p:guide orient="horz" pos="2718"/>
        <p:guide orient="horz" pos="2654"/>
        <p:guide orient="horz" pos="1790"/>
        <p:guide pos="57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4" Type="http://schemas.openxmlformats.org/officeDocument/2006/relationships/presProps" Target="presProps.xml"/><Relationship Id="rId5" Type="http://schemas.openxmlformats.org/officeDocument/2006/relationships/viewProps" Target="viewProps.xml"/><Relationship Id="rId6" Type="http://schemas.openxmlformats.org/officeDocument/2006/relationships/theme" Target="theme/theme1.xml"/><Relationship Id="rId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09888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endParaRPr lang="en-US" alt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03650" y="0"/>
            <a:ext cx="2909888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 altLang="en-US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203450" y="692150"/>
            <a:ext cx="2309813" cy="346551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1513" y="4389438"/>
            <a:ext cx="5372100" cy="4157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775700"/>
            <a:ext cx="2909888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endParaRPr lang="en-US" altLang="en-US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03650" y="8775700"/>
            <a:ext cx="2909888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032B1714-167C-4893-B957-E1E9B7C0BB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7255618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745522B-F4DF-4E17-942A-2106B2B06129}" type="slidenum">
              <a:rPr lang="en-US" altLang="en-US"/>
              <a:pPr/>
              <a:t>1</a:t>
            </a:fld>
            <a:endParaRPr lang="en-US" altLang="en-US"/>
          </a:p>
        </p:txBody>
      </p:sp>
      <p:sp>
        <p:nvSpPr>
          <p:cNvPr id="40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5140698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8521700"/>
            <a:ext cx="15544800" cy="58801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43200" y="15544800"/>
            <a:ext cx="12801600" cy="70104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2383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098550"/>
            <a:ext cx="16459200" cy="4572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6400800"/>
            <a:ext cx="16459200" cy="1810385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5278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258800" y="1098550"/>
            <a:ext cx="4114800" cy="23406100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1098550"/>
            <a:ext cx="12192000" cy="234061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4916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098550"/>
            <a:ext cx="16459200" cy="4572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6400800"/>
            <a:ext cx="16459200" cy="181038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9650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25" y="17627600"/>
            <a:ext cx="15544800" cy="5448300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4625" y="11626850"/>
            <a:ext cx="15544800" cy="600075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019497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098550"/>
            <a:ext cx="16459200" cy="4572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6400800"/>
            <a:ext cx="8153400" cy="1810385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220200" y="6400800"/>
            <a:ext cx="8153400" cy="1810385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5586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098550"/>
            <a:ext cx="16459200" cy="4572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6140450"/>
            <a:ext cx="8080375" cy="255905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" y="8699500"/>
            <a:ext cx="8080375" cy="1580515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290050" y="6140450"/>
            <a:ext cx="8083550" cy="255905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290050" y="8699500"/>
            <a:ext cx="8083550" cy="1580515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4567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098550"/>
            <a:ext cx="16459200" cy="4572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0610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461366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092200"/>
            <a:ext cx="6016625" cy="464820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50100" y="1092200"/>
            <a:ext cx="10223500" cy="23412450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5740400"/>
            <a:ext cx="6016625" cy="1876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502736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84575" y="19202400"/>
            <a:ext cx="10972800" cy="22669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584575" y="2451100"/>
            <a:ext cx="10972800" cy="16459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584575" y="21469350"/>
            <a:ext cx="10972800" cy="32194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536938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vmlDrawing" Target="../drawings/vmlDrawing1.vml"/><Relationship Id="rId14" Type="http://schemas.openxmlformats.org/officeDocument/2006/relationships/oleObject" Target="../embeddings/oleObject1.bin"/><Relationship Id="rId15" Type="http://schemas.openxmlformats.org/officeDocument/2006/relationships/image" Target="../media/image1.w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0">
          <a:gsLst>
            <a:gs pos="0">
              <a:srgbClr val="971B2F"/>
            </a:gs>
            <a:gs pos="50000">
              <a:srgbClr val="EAEAEA"/>
            </a:gs>
            <a:gs pos="100000">
              <a:srgbClr val="572932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38" name="Object 14"/>
          <p:cNvGraphicFramePr>
            <a:graphicFrameLocks noChangeAspect="1"/>
          </p:cNvGraphicFramePr>
          <p:nvPr userDrawn="1"/>
        </p:nvGraphicFramePr>
        <p:xfrm>
          <a:off x="12230100" y="27044650"/>
          <a:ext cx="5484813" cy="155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7" name="CorelDRAW" r:id="rId14" imgW="8828280" imgH="313200" progId="CorelDRAW.Graphic.13">
                  <p:embed/>
                </p:oleObj>
              </mc:Choice>
              <mc:Fallback>
                <p:oleObj name="CorelDRAW" r:id="rId14" imgW="8828280" imgH="313200" progId="CorelDRAW.Graphic.13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230100" y="27044650"/>
                        <a:ext cx="5484813" cy="155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2508250" rtl="0" fontAlgn="base">
        <a:spcBef>
          <a:spcPct val="0"/>
        </a:spcBef>
        <a:spcAft>
          <a:spcPct val="0"/>
        </a:spcAft>
        <a:defRPr sz="12100">
          <a:solidFill>
            <a:schemeClr val="tx2"/>
          </a:solidFill>
          <a:latin typeface="+mj-lt"/>
          <a:ea typeface="+mj-ea"/>
          <a:cs typeface="+mj-cs"/>
        </a:defRPr>
      </a:lvl1pPr>
      <a:lvl2pPr algn="ctr" defTabSz="2508250" rtl="0" fontAlgn="base">
        <a:spcBef>
          <a:spcPct val="0"/>
        </a:spcBef>
        <a:spcAft>
          <a:spcPct val="0"/>
        </a:spcAft>
        <a:defRPr sz="12100">
          <a:solidFill>
            <a:schemeClr val="tx2"/>
          </a:solidFill>
          <a:latin typeface="Arial" charset="0"/>
        </a:defRPr>
      </a:lvl2pPr>
      <a:lvl3pPr algn="ctr" defTabSz="2508250" rtl="0" fontAlgn="base">
        <a:spcBef>
          <a:spcPct val="0"/>
        </a:spcBef>
        <a:spcAft>
          <a:spcPct val="0"/>
        </a:spcAft>
        <a:defRPr sz="12100">
          <a:solidFill>
            <a:schemeClr val="tx2"/>
          </a:solidFill>
          <a:latin typeface="Arial" charset="0"/>
        </a:defRPr>
      </a:lvl3pPr>
      <a:lvl4pPr algn="ctr" defTabSz="2508250" rtl="0" fontAlgn="base">
        <a:spcBef>
          <a:spcPct val="0"/>
        </a:spcBef>
        <a:spcAft>
          <a:spcPct val="0"/>
        </a:spcAft>
        <a:defRPr sz="12100">
          <a:solidFill>
            <a:schemeClr val="tx2"/>
          </a:solidFill>
          <a:latin typeface="Arial" charset="0"/>
        </a:defRPr>
      </a:lvl4pPr>
      <a:lvl5pPr algn="ctr" defTabSz="2508250" rtl="0" fontAlgn="base">
        <a:spcBef>
          <a:spcPct val="0"/>
        </a:spcBef>
        <a:spcAft>
          <a:spcPct val="0"/>
        </a:spcAft>
        <a:defRPr sz="12100">
          <a:solidFill>
            <a:schemeClr val="tx2"/>
          </a:solidFill>
          <a:latin typeface="Arial" charset="0"/>
        </a:defRPr>
      </a:lvl5pPr>
      <a:lvl6pPr marL="457200" algn="ctr" defTabSz="2508250" rtl="0" fontAlgn="base">
        <a:spcBef>
          <a:spcPct val="0"/>
        </a:spcBef>
        <a:spcAft>
          <a:spcPct val="0"/>
        </a:spcAft>
        <a:defRPr sz="12100">
          <a:solidFill>
            <a:schemeClr val="tx2"/>
          </a:solidFill>
          <a:latin typeface="Arial" charset="0"/>
        </a:defRPr>
      </a:lvl6pPr>
      <a:lvl7pPr marL="914400" algn="ctr" defTabSz="2508250" rtl="0" fontAlgn="base">
        <a:spcBef>
          <a:spcPct val="0"/>
        </a:spcBef>
        <a:spcAft>
          <a:spcPct val="0"/>
        </a:spcAft>
        <a:defRPr sz="12100">
          <a:solidFill>
            <a:schemeClr val="tx2"/>
          </a:solidFill>
          <a:latin typeface="Arial" charset="0"/>
        </a:defRPr>
      </a:lvl7pPr>
      <a:lvl8pPr marL="1371600" algn="ctr" defTabSz="2508250" rtl="0" fontAlgn="base">
        <a:spcBef>
          <a:spcPct val="0"/>
        </a:spcBef>
        <a:spcAft>
          <a:spcPct val="0"/>
        </a:spcAft>
        <a:defRPr sz="12100">
          <a:solidFill>
            <a:schemeClr val="tx2"/>
          </a:solidFill>
          <a:latin typeface="Arial" charset="0"/>
        </a:defRPr>
      </a:lvl8pPr>
      <a:lvl9pPr marL="1828800" algn="ctr" defTabSz="2508250" rtl="0" fontAlgn="base">
        <a:spcBef>
          <a:spcPct val="0"/>
        </a:spcBef>
        <a:spcAft>
          <a:spcPct val="0"/>
        </a:spcAft>
        <a:defRPr sz="12100">
          <a:solidFill>
            <a:schemeClr val="tx2"/>
          </a:solidFill>
          <a:latin typeface="Arial" charset="0"/>
        </a:defRPr>
      </a:lvl9pPr>
    </p:titleStyle>
    <p:bodyStyle>
      <a:lvl1pPr marL="941388" indent="-941388" algn="l" defTabSz="2508250" rtl="0" fontAlgn="base">
        <a:spcBef>
          <a:spcPct val="20000"/>
        </a:spcBef>
        <a:spcAft>
          <a:spcPct val="0"/>
        </a:spcAft>
        <a:buChar char="•"/>
        <a:defRPr sz="8800">
          <a:solidFill>
            <a:schemeClr val="tx1"/>
          </a:solidFill>
          <a:latin typeface="+mn-lt"/>
          <a:ea typeface="+mn-ea"/>
          <a:cs typeface="+mn-cs"/>
        </a:defRPr>
      </a:lvl1pPr>
      <a:lvl2pPr marL="2036763" indent="-782638" algn="l" defTabSz="2508250" rtl="0" fontAlgn="base">
        <a:spcBef>
          <a:spcPct val="20000"/>
        </a:spcBef>
        <a:spcAft>
          <a:spcPct val="0"/>
        </a:spcAft>
        <a:buChar char="–"/>
        <a:defRPr sz="7700">
          <a:solidFill>
            <a:schemeClr val="tx1"/>
          </a:solidFill>
          <a:latin typeface="+mn-lt"/>
        </a:defRPr>
      </a:lvl2pPr>
      <a:lvl3pPr marL="3135313" indent="-627063" algn="l" defTabSz="2508250" rtl="0" fontAlgn="base">
        <a:spcBef>
          <a:spcPct val="20000"/>
        </a:spcBef>
        <a:spcAft>
          <a:spcPct val="0"/>
        </a:spcAft>
        <a:buChar char="•"/>
        <a:defRPr sz="6600">
          <a:solidFill>
            <a:schemeClr val="tx1"/>
          </a:solidFill>
          <a:latin typeface="+mn-lt"/>
        </a:defRPr>
      </a:lvl3pPr>
      <a:lvl4pPr marL="4387850" indent="-625475" algn="l" defTabSz="2508250" rtl="0" fontAlgn="base">
        <a:spcBef>
          <a:spcPct val="20000"/>
        </a:spcBef>
        <a:spcAft>
          <a:spcPct val="0"/>
        </a:spcAft>
        <a:buChar char="–"/>
        <a:defRPr sz="5500">
          <a:solidFill>
            <a:schemeClr val="tx1"/>
          </a:solidFill>
          <a:latin typeface="+mn-lt"/>
        </a:defRPr>
      </a:lvl4pPr>
      <a:lvl5pPr marL="5643563" indent="-627063" algn="l" defTabSz="2508250" rtl="0" fontAlgn="base">
        <a:spcBef>
          <a:spcPct val="20000"/>
        </a:spcBef>
        <a:spcAft>
          <a:spcPct val="0"/>
        </a:spcAft>
        <a:buChar char="»"/>
        <a:defRPr sz="5500">
          <a:solidFill>
            <a:schemeClr val="tx1"/>
          </a:solidFill>
          <a:latin typeface="+mn-lt"/>
        </a:defRPr>
      </a:lvl5pPr>
      <a:lvl6pPr marL="6100763" indent="-627063" algn="l" defTabSz="2508250" rtl="0" fontAlgn="base">
        <a:spcBef>
          <a:spcPct val="20000"/>
        </a:spcBef>
        <a:spcAft>
          <a:spcPct val="0"/>
        </a:spcAft>
        <a:buChar char="»"/>
        <a:defRPr sz="5500">
          <a:solidFill>
            <a:schemeClr val="tx1"/>
          </a:solidFill>
          <a:latin typeface="+mn-lt"/>
        </a:defRPr>
      </a:lvl6pPr>
      <a:lvl7pPr marL="6557963" indent="-627063" algn="l" defTabSz="2508250" rtl="0" fontAlgn="base">
        <a:spcBef>
          <a:spcPct val="20000"/>
        </a:spcBef>
        <a:spcAft>
          <a:spcPct val="0"/>
        </a:spcAft>
        <a:buChar char="»"/>
        <a:defRPr sz="5500">
          <a:solidFill>
            <a:schemeClr val="tx1"/>
          </a:solidFill>
          <a:latin typeface="+mn-lt"/>
        </a:defRPr>
      </a:lvl7pPr>
      <a:lvl8pPr marL="7015163" indent="-627063" algn="l" defTabSz="2508250" rtl="0" fontAlgn="base">
        <a:spcBef>
          <a:spcPct val="20000"/>
        </a:spcBef>
        <a:spcAft>
          <a:spcPct val="0"/>
        </a:spcAft>
        <a:buChar char="»"/>
        <a:defRPr sz="5500">
          <a:solidFill>
            <a:schemeClr val="tx1"/>
          </a:solidFill>
          <a:latin typeface="+mn-lt"/>
        </a:defRPr>
      </a:lvl8pPr>
      <a:lvl9pPr marL="7472363" indent="-627063" algn="l" defTabSz="2508250" rtl="0" fontAlgn="base">
        <a:spcBef>
          <a:spcPct val="20000"/>
        </a:spcBef>
        <a:spcAft>
          <a:spcPct val="0"/>
        </a:spcAft>
        <a:buChar char="»"/>
        <a:defRPr sz="55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Word2vec" TargetMode="External"/><Relationship Id="rId4" Type="http://schemas.openxmlformats.org/officeDocument/2006/relationships/image" Target="../media/image2.tiff"/><Relationship Id="rId5" Type="http://schemas.openxmlformats.org/officeDocument/2006/relationships/image" Target="../media/image3.emf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0">
          <a:gsLst>
            <a:gs pos="0">
              <a:schemeClr val="bg1"/>
            </a:gs>
            <a:gs pos="100000">
              <a:schemeClr val="bg1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2" name="AutoShape 54"/>
          <p:cNvSpPr>
            <a:spLocks noChangeArrowheads="1"/>
          </p:cNvSpPr>
          <p:nvPr/>
        </p:nvSpPr>
        <p:spPr bwMode="auto">
          <a:xfrm>
            <a:off x="9550400" y="4314825"/>
            <a:ext cx="8210550" cy="22512338"/>
          </a:xfrm>
          <a:prstGeom prst="roundRect">
            <a:avLst>
              <a:gd name="adj" fmla="val 7000"/>
            </a:avLst>
          </a:prstGeom>
          <a:solidFill>
            <a:schemeClr val="bg1"/>
          </a:solidFill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03" name="AutoShape 55"/>
          <p:cNvSpPr>
            <a:spLocks noChangeArrowheads="1"/>
          </p:cNvSpPr>
          <p:nvPr/>
        </p:nvSpPr>
        <p:spPr bwMode="auto">
          <a:xfrm>
            <a:off x="539750" y="4314825"/>
            <a:ext cx="8147050" cy="22488525"/>
          </a:xfrm>
          <a:prstGeom prst="roundRect">
            <a:avLst>
              <a:gd name="adj" fmla="val 7000"/>
            </a:avLst>
          </a:prstGeom>
          <a:solidFill>
            <a:schemeClr val="bg1"/>
          </a:solidFill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04" name="Text Box 56"/>
          <p:cNvSpPr txBox="1">
            <a:spLocks noChangeArrowheads="1"/>
          </p:cNvSpPr>
          <p:nvPr/>
        </p:nvSpPr>
        <p:spPr bwMode="auto">
          <a:xfrm>
            <a:off x="1004888" y="5489575"/>
            <a:ext cx="7161212" cy="66022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52249" tIns="26124" rIns="52249" bIns="26124">
            <a:spAutoFit/>
          </a:bodyPr>
          <a:lstStyle>
            <a:lvl1pPr algn="l" defTabSz="2508250">
              <a:defRPr>
                <a:solidFill>
                  <a:schemeClr val="tx1"/>
                </a:solidFill>
                <a:latin typeface="Arial" charset="0"/>
              </a:defRPr>
            </a:lvl1pPr>
            <a:lvl2pPr marL="261938" algn="l" defTabSz="2508250">
              <a:defRPr>
                <a:solidFill>
                  <a:schemeClr val="tx1"/>
                </a:solidFill>
                <a:latin typeface="Arial" charset="0"/>
              </a:defRPr>
            </a:lvl2pPr>
            <a:lvl3pPr marL="522288" algn="l" defTabSz="2508250">
              <a:defRPr>
                <a:solidFill>
                  <a:schemeClr val="tx1"/>
                </a:solidFill>
                <a:latin typeface="Arial" charset="0"/>
              </a:defRPr>
            </a:lvl3pPr>
            <a:lvl4pPr marL="784225" algn="l" defTabSz="2508250">
              <a:defRPr>
                <a:solidFill>
                  <a:schemeClr val="tx1"/>
                </a:solidFill>
                <a:latin typeface="Arial" charset="0"/>
              </a:defRPr>
            </a:lvl4pPr>
            <a:lvl5pPr marL="1044575" algn="l" defTabSz="2508250">
              <a:defRPr>
                <a:solidFill>
                  <a:schemeClr val="tx1"/>
                </a:solidFill>
                <a:latin typeface="Arial" charset="0"/>
              </a:defRPr>
            </a:lvl5pPr>
            <a:lvl6pPr marL="1501775" defTabSz="25082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1958975" defTabSz="25082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2416175" defTabSz="25082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2873375" defTabSz="25082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just" eaLnBrk="0" hangingPunct="0">
              <a:lnSpc>
                <a:spcPct val="95000"/>
              </a:lnSpc>
            </a:pPr>
            <a:r>
              <a:rPr lang="en-US" altLang="en-US" sz="1600" dirty="0">
                <a:latin typeface="Verdana" charset="0"/>
                <a:ea typeface="Verdana" charset="0"/>
                <a:cs typeface="Verdana" charset="0"/>
              </a:rPr>
              <a:t>Sentiment Analysis is the task of extracting the favorable or unfavorable inclination of a person towards a subject or topic. </a:t>
            </a:r>
            <a:endParaRPr lang="en-US" altLang="en-US" sz="1600" dirty="0" smtClean="0">
              <a:latin typeface="Verdana" charset="0"/>
              <a:ea typeface="Verdana" charset="0"/>
              <a:cs typeface="Verdana" charset="0"/>
            </a:endParaRPr>
          </a:p>
          <a:p>
            <a:pPr algn="just" eaLnBrk="0" hangingPunct="0">
              <a:lnSpc>
                <a:spcPct val="95000"/>
              </a:lnSpc>
            </a:pPr>
            <a:endParaRPr lang="en-US" altLang="en-US" sz="1600" dirty="0">
              <a:latin typeface="Verdana" charset="0"/>
              <a:ea typeface="Verdana" charset="0"/>
              <a:cs typeface="Verdana" charset="0"/>
            </a:endParaRPr>
          </a:p>
          <a:p>
            <a:pPr algn="just" eaLnBrk="0" hangingPunct="0">
              <a:lnSpc>
                <a:spcPct val="95000"/>
              </a:lnSpc>
            </a:pPr>
            <a:r>
              <a:rPr lang="en-US" altLang="en-US" sz="1600" dirty="0" smtClean="0">
                <a:latin typeface="Verdana" charset="0"/>
                <a:ea typeface="Verdana" charset="0"/>
                <a:cs typeface="Verdana" charset="0"/>
              </a:rPr>
              <a:t>In </a:t>
            </a:r>
            <a:r>
              <a:rPr lang="en-US" altLang="en-US" sz="1600" dirty="0">
                <a:latin typeface="Verdana" charset="0"/>
                <a:ea typeface="Verdana" charset="0"/>
                <a:cs typeface="Verdana" charset="0"/>
              </a:rPr>
              <a:t>this project, we </a:t>
            </a:r>
            <a:r>
              <a:rPr lang="en-US" altLang="en-US" sz="1600" dirty="0" smtClean="0">
                <a:latin typeface="Verdana" charset="0"/>
                <a:ea typeface="Verdana" charset="0"/>
                <a:cs typeface="Verdana" charset="0"/>
              </a:rPr>
              <a:t>evaluate </a:t>
            </a:r>
            <a:r>
              <a:rPr lang="en-US" altLang="en-US" sz="1600" dirty="0">
                <a:latin typeface="Verdana" charset="0"/>
                <a:ea typeface="Verdana" charset="0"/>
                <a:cs typeface="Verdana" charset="0"/>
              </a:rPr>
              <a:t>different word and document vector representations for sentiment and subjectivity </a:t>
            </a:r>
            <a:r>
              <a:rPr lang="en-US" altLang="en-US" sz="1600" dirty="0" smtClean="0">
                <a:latin typeface="Verdana" charset="0"/>
                <a:ea typeface="Verdana" charset="0"/>
                <a:cs typeface="Verdana" charset="0"/>
              </a:rPr>
              <a:t>analysis over three datasets </a:t>
            </a:r>
            <a:r>
              <a:rPr lang="mr-IN" altLang="en-US" sz="1600" dirty="0" smtClean="0">
                <a:latin typeface="Verdana" charset="0"/>
                <a:ea typeface="Verdana" charset="0"/>
                <a:cs typeface="Verdana" charset="0"/>
              </a:rPr>
              <a:t>–</a:t>
            </a:r>
            <a:r>
              <a:rPr lang="en-US" altLang="en-US" sz="1600" dirty="0" smtClean="0">
                <a:latin typeface="Verdana" charset="0"/>
                <a:ea typeface="Verdana" charset="0"/>
                <a:cs typeface="Verdana" charset="0"/>
              </a:rPr>
              <a:t> Review Polarity Dataset, IMDB Dataset and Subjectivity Dataset. </a:t>
            </a:r>
            <a:r>
              <a:rPr lang="en-US" altLang="en-US" sz="1600" dirty="0">
                <a:latin typeface="Verdana" charset="0"/>
                <a:ea typeface="Verdana" charset="0"/>
                <a:cs typeface="Verdana" charset="0"/>
              </a:rPr>
              <a:t>Sentiment determines polarity of a document while subjectivity says if the author is subjective or objective in his opinion. </a:t>
            </a:r>
            <a:endParaRPr lang="en-US" altLang="en-US" sz="1600" dirty="0" smtClean="0">
              <a:latin typeface="Verdana" charset="0"/>
              <a:ea typeface="Verdana" charset="0"/>
              <a:cs typeface="Verdana" charset="0"/>
            </a:endParaRPr>
          </a:p>
          <a:p>
            <a:pPr algn="just" eaLnBrk="0" hangingPunct="0">
              <a:lnSpc>
                <a:spcPct val="95000"/>
              </a:lnSpc>
            </a:pPr>
            <a:endParaRPr lang="en-US" altLang="en-US" sz="1600" dirty="0">
              <a:latin typeface="Verdana" charset="0"/>
              <a:ea typeface="Verdana" charset="0"/>
              <a:cs typeface="Verdana" charset="0"/>
            </a:endParaRPr>
          </a:p>
          <a:p>
            <a:pPr algn="just" eaLnBrk="0" hangingPunct="0">
              <a:lnSpc>
                <a:spcPct val="95000"/>
              </a:lnSpc>
            </a:pPr>
            <a:r>
              <a:rPr lang="en-US" altLang="en-US" sz="1600" dirty="0" smtClean="0">
                <a:latin typeface="Verdana" charset="0"/>
                <a:ea typeface="Verdana" charset="0"/>
                <a:cs typeface="Verdana" charset="0"/>
              </a:rPr>
              <a:t>We </a:t>
            </a:r>
            <a:r>
              <a:rPr lang="en-US" altLang="en-US" sz="1600" dirty="0">
                <a:latin typeface="Verdana" charset="0"/>
                <a:ea typeface="Verdana" charset="0"/>
                <a:cs typeface="Verdana" charset="0"/>
              </a:rPr>
              <a:t>plan to compare document vectors such as bag of words (unigram) count frequency, bag of words (unigram) presence / absence representation, bigram word dependencies, and word vectors learnt from LDA, LSA, word2vec, neural </a:t>
            </a:r>
            <a:r>
              <a:rPr lang="en-US" altLang="en-US" sz="1600" dirty="0" smtClean="0">
                <a:latin typeface="Verdana" charset="0"/>
                <a:ea typeface="Verdana" charset="0"/>
                <a:cs typeface="Verdana" charset="0"/>
              </a:rPr>
              <a:t>network, assign sentiment tag </a:t>
            </a:r>
            <a:r>
              <a:rPr lang="en-US" altLang="en-US" sz="1600" dirty="0">
                <a:latin typeface="Verdana" charset="0"/>
                <a:ea typeface="Verdana" charset="0"/>
                <a:cs typeface="Verdana" charset="0"/>
              </a:rPr>
              <a:t>to each word in a document and </a:t>
            </a:r>
            <a:r>
              <a:rPr lang="en-US" altLang="en-US" sz="1600" dirty="0" smtClean="0">
                <a:latin typeface="Verdana" charset="0"/>
                <a:ea typeface="Verdana" charset="0"/>
                <a:cs typeface="Verdana" charset="0"/>
              </a:rPr>
              <a:t>use </a:t>
            </a:r>
            <a:r>
              <a:rPr lang="en-US" altLang="en-US" sz="1600" dirty="0">
                <a:latin typeface="Verdana" charset="0"/>
                <a:ea typeface="Verdana" charset="0"/>
                <a:cs typeface="Verdana" charset="0"/>
              </a:rPr>
              <a:t>them with classifiers such as </a:t>
            </a:r>
            <a:r>
              <a:rPr lang="en-US" altLang="en-US" sz="1600" dirty="0" smtClean="0">
                <a:latin typeface="Verdana" charset="0"/>
                <a:ea typeface="Verdana" charset="0"/>
                <a:cs typeface="Verdana" charset="0"/>
              </a:rPr>
              <a:t>Naive Bayes</a:t>
            </a:r>
            <a:r>
              <a:rPr lang="en-US" altLang="en-US" sz="1600" dirty="0">
                <a:latin typeface="Verdana" charset="0"/>
                <a:ea typeface="Verdana" charset="0"/>
                <a:cs typeface="Verdana" charset="0"/>
              </a:rPr>
              <a:t>, </a:t>
            </a:r>
            <a:r>
              <a:rPr lang="en-US" altLang="en-US" sz="1600" dirty="0" smtClean="0">
                <a:latin typeface="Verdana" charset="0"/>
                <a:ea typeface="Verdana" charset="0"/>
                <a:cs typeface="Verdana" charset="0"/>
              </a:rPr>
              <a:t>K-Nearest Neighbors, </a:t>
            </a:r>
            <a:r>
              <a:rPr lang="en-US" altLang="en-US" sz="1600" dirty="0">
                <a:latin typeface="Verdana" charset="0"/>
                <a:ea typeface="Verdana" charset="0"/>
                <a:cs typeface="Verdana" charset="0"/>
              </a:rPr>
              <a:t>Decision Trees, SVM, Ensemble/Boosting </a:t>
            </a:r>
            <a:r>
              <a:rPr lang="en-US" altLang="en-US" sz="1600" dirty="0" smtClean="0">
                <a:latin typeface="Verdana" charset="0"/>
                <a:ea typeface="Verdana" charset="0"/>
                <a:cs typeface="Verdana" charset="0"/>
              </a:rPr>
              <a:t>classifiers. </a:t>
            </a:r>
            <a:r>
              <a:rPr lang="en-US" altLang="en-US" sz="1600" dirty="0">
                <a:latin typeface="Verdana" charset="0"/>
                <a:ea typeface="Verdana" charset="0"/>
                <a:cs typeface="Verdana" charset="0"/>
              </a:rPr>
              <a:t>We hope to build different pipelines with stages of preprocessing, feature extraction, classifier training, hyper parameter selection and come up with the best that performs across all the data sets. </a:t>
            </a:r>
          </a:p>
          <a:p>
            <a:pPr algn="just" eaLnBrk="0" hangingPunct="0">
              <a:lnSpc>
                <a:spcPct val="95000"/>
              </a:lnSpc>
            </a:pPr>
            <a:endParaRPr lang="en-US" altLang="en-US" sz="1600" b="1" dirty="0" smtClean="0">
              <a:latin typeface="Verdana" charset="0"/>
              <a:ea typeface="Verdana" charset="0"/>
              <a:cs typeface="Verdana" charset="0"/>
            </a:endParaRPr>
          </a:p>
          <a:p>
            <a:pPr algn="just" eaLnBrk="0" hangingPunct="0">
              <a:lnSpc>
                <a:spcPct val="95000"/>
              </a:lnSpc>
            </a:pPr>
            <a:r>
              <a:rPr lang="en-US" altLang="en-US" sz="1600" b="1" dirty="0" smtClean="0">
                <a:latin typeface="Verdana" charset="0"/>
                <a:ea typeface="Verdana" charset="0"/>
                <a:cs typeface="Verdana" charset="0"/>
              </a:rPr>
              <a:t>Models for Document Representation:</a:t>
            </a:r>
          </a:p>
          <a:p>
            <a:pPr algn="just" eaLnBrk="0" hangingPunct="0">
              <a:lnSpc>
                <a:spcPct val="95000"/>
              </a:lnSpc>
            </a:pPr>
            <a:endParaRPr lang="en-US" altLang="en-US" sz="1600" b="1" dirty="0">
              <a:latin typeface="Verdana" charset="0"/>
              <a:ea typeface="Verdana" charset="0"/>
              <a:cs typeface="Verdana" charset="0"/>
            </a:endParaRPr>
          </a:p>
          <a:p>
            <a:pPr algn="just" eaLnBrk="0" hangingPunct="0">
              <a:lnSpc>
                <a:spcPct val="95000"/>
              </a:lnSpc>
            </a:pPr>
            <a:r>
              <a:rPr lang="en-US" altLang="en-US" sz="1600" dirty="0" smtClean="0">
                <a:latin typeface="Verdana" charset="0"/>
                <a:ea typeface="Verdana" charset="0"/>
                <a:cs typeface="Verdana" charset="0"/>
              </a:rPr>
              <a:t>In a </a:t>
            </a:r>
            <a:r>
              <a:rPr lang="en-US" altLang="en-US" sz="1600" b="1" dirty="0" smtClean="0">
                <a:latin typeface="Verdana" charset="0"/>
                <a:ea typeface="Verdana" charset="0"/>
                <a:cs typeface="Verdana" charset="0"/>
              </a:rPr>
              <a:t>“bag </a:t>
            </a:r>
            <a:r>
              <a:rPr lang="en-US" altLang="en-US" sz="1600" b="1" dirty="0">
                <a:latin typeface="Verdana" charset="0"/>
                <a:ea typeface="Verdana" charset="0"/>
                <a:cs typeface="Verdana" charset="0"/>
              </a:rPr>
              <a:t>of words</a:t>
            </a:r>
            <a:r>
              <a:rPr lang="en-US" altLang="en-US" sz="1600" b="1" dirty="0">
                <a:latin typeface="Verdana" charset="0"/>
                <a:ea typeface="Verdana" charset="0"/>
                <a:cs typeface="Verdana" charset="0"/>
              </a:rPr>
              <a:t>”</a:t>
            </a:r>
            <a:r>
              <a:rPr lang="en-US" altLang="en-US" sz="1600" dirty="0">
                <a:latin typeface="Verdana" charset="0"/>
                <a:ea typeface="Verdana" charset="0"/>
                <a:cs typeface="Verdana" charset="0"/>
              </a:rPr>
              <a:t> </a:t>
            </a:r>
            <a:r>
              <a:rPr lang="en-US" altLang="en-US" sz="1600" dirty="0" smtClean="0">
                <a:latin typeface="Verdana" charset="0"/>
                <a:ea typeface="Verdana" charset="0"/>
                <a:cs typeface="Verdana" charset="0"/>
              </a:rPr>
              <a:t>representation the </a:t>
            </a:r>
            <a:r>
              <a:rPr lang="en-US" altLang="en-US" sz="1600" dirty="0">
                <a:latin typeface="Verdana" charset="0"/>
                <a:ea typeface="Verdana" charset="0"/>
                <a:cs typeface="Verdana" charset="0"/>
              </a:rPr>
              <a:t>position of words does </a:t>
            </a:r>
            <a:r>
              <a:rPr lang="en-US" altLang="en-US" sz="1600" dirty="0" smtClean="0">
                <a:latin typeface="Verdana" charset="0"/>
                <a:ea typeface="Verdana" charset="0"/>
                <a:cs typeface="Verdana" charset="0"/>
              </a:rPr>
              <a:t>not</a:t>
            </a:r>
            <a:endParaRPr lang="en-US" altLang="en-US" sz="1600" dirty="0">
              <a:latin typeface="Verdana" charset="0"/>
              <a:ea typeface="Verdana" charset="0"/>
              <a:cs typeface="Verdana" charset="0"/>
            </a:endParaRPr>
          </a:p>
          <a:p>
            <a:pPr algn="just" eaLnBrk="0" hangingPunct="0">
              <a:lnSpc>
                <a:spcPct val="95000"/>
              </a:lnSpc>
            </a:pPr>
            <a:r>
              <a:rPr lang="en-US" altLang="en-US" sz="1600" b="1" dirty="0">
                <a:latin typeface="Verdana" charset="0"/>
                <a:ea typeface="Verdana" charset="0"/>
                <a:cs typeface="Verdana" charset="0"/>
              </a:rPr>
              <a:t>Latent </a:t>
            </a:r>
            <a:r>
              <a:rPr lang="en-US" altLang="en-US" sz="1600" b="1" dirty="0" err="1">
                <a:latin typeface="Verdana" charset="0"/>
                <a:ea typeface="Verdana" charset="0"/>
                <a:cs typeface="Verdana" charset="0"/>
              </a:rPr>
              <a:t>Dirichlet</a:t>
            </a:r>
            <a:r>
              <a:rPr lang="en-US" altLang="en-US" sz="1600" b="1" dirty="0">
                <a:latin typeface="Verdana" charset="0"/>
                <a:ea typeface="Verdana" charset="0"/>
                <a:cs typeface="Verdana" charset="0"/>
              </a:rPr>
              <a:t> </a:t>
            </a:r>
            <a:r>
              <a:rPr lang="en-US" altLang="en-US" sz="1600" b="1" dirty="0" smtClean="0">
                <a:latin typeface="Verdana" charset="0"/>
                <a:ea typeface="Verdana" charset="0"/>
                <a:cs typeface="Verdana" charset="0"/>
              </a:rPr>
              <a:t>Allocation</a:t>
            </a:r>
            <a:endParaRPr lang="en-US" altLang="en-US" sz="1600" b="1" dirty="0">
              <a:latin typeface="Verdana" charset="0"/>
              <a:ea typeface="Verdana" charset="0"/>
              <a:cs typeface="Verdana" charset="0"/>
            </a:endParaRPr>
          </a:p>
          <a:p>
            <a:pPr algn="just" eaLnBrk="0" hangingPunct="0">
              <a:lnSpc>
                <a:spcPct val="95000"/>
              </a:lnSpc>
            </a:pPr>
            <a:r>
              <a:rPr lang="en-US" altLang="en-US" sz="1600" b="1" dirty="0" smtClean="0">
                <a:latin typeface="Verdana" charset="0"/>
                <a:ea typeface="Verdana" charset="0"/>
                <a:cs typeface="Verdana" charset="0"/>
              </a:rPr>
              <a:t>Latent </a:t>
            </a:r>
            <a:r>
              <a:rPr lang="en-US" altLang="en-US" sz="1600" b="1" dirty="0">
                <a:latin typeface="Verdana" charset="0"/>
                <a:ea typeface="Verdana" charset="0"/>
                <a:cs typeface="Verdana" charset="0"/>
              </a:rPr>
              <a:t>Semantic </a:t>
            </a:r>
            <a:r>
              <a:rPr lang="en-US" altLang="en-US" sz="1600" b="1" dirty="0" smtClean="0">
                <a:latin typeface="Verdana" charset="0"/>
                <a:ea typeface="Verdana" charset="0"/>
                <a:cs typeface="Verdana" charset="0"/>
              </a:rPr>
              <a:t>Analysis</a:t>
            </a:r>
            <a:r>
              <a:rPr lang="en-US" altLang="en-US" sz="1600" dirty="0" smtClean="0">
                <a:latin typeface="Verdana" charset="0"/>
                <a:ea typeface="Verdana" charset="0"/>
                <a:cs typeface="Verdana" charset="0"/>
              </a:rPr>
              <a:t>. </a:t>
            </a:r>
          </a:p>
          <a:p>
            <a:pPr algn="just" eaLnBrk="0" hangingPunct="0">
              <a:lnSpc>
                <a:spcPct val="95000"/>
              </a:lnSpc>
            </a:pPr>
            <a:endParaRPr lang="en-US" altLang="en-US" sz="1600" dirty="0" smtClean="0">
              <a:latin typeface="Verdana" charset="0"/>
              <a:ea typeface="Verdana" charset="0"/>
              <a:cs typeface="Verdana" charset="0"/>
            </a:endParaRPr>
          </a:p>
          <a:p>
            <a:pPr algn="just" eaLnBrk="0" hangingPunct="0">
              <a:lnSpc>
                <a:spcPct val="95000"/>
              </a:lnSpc>
            </a:pPr>
            <a:r>
              <a:rPr lang="en-US" altLang="en-US" sz="1600" b="1" dirty="0" smtClean="0">
                <a:latin typeface="Verdana" charset="0"/>
                <a:ea typeface="Verdana" charset="0"/>
                <a:cs typeface="Verdana" charset="0"/>
              </a:rPr>
              <a:t>Word2Vec</a:t>
            </a:r>
            <a:endParaRPr lang="en-US" altLang="en-US" sz="1600" dirty="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2105" name="Text Box 57"/>
          <p:cNvSpPr txBox="1">
            <a:spLocks noChangeArrowheads="1"/>
          </p:cNvSpPr>
          <p:nvPr/>
        </p:nvSpPr>
        <p:spPr bwMode="auto">
          <a:xfrm>
            <a:off x="916668" y="17351555"/>
            <a:ext cx="6857999" cy="8068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52249" tIns="26124" rIns="52249" bIns="26124">
            <a:spAutoFit/>
          </a:bodyPr>
          <a:lstStyle>
            <a:lvl1pPr algn="l" defTabSz="2508250">
              <a:defRPr>
                <a:solidFill>
                  <a:schemeClr val="tx1"/>
                </a:solidFill>
                <a:latin typeface="Arial" charset="0"/>
              </a:defRPr>
            </a:lvl1pPr>
            <a:lvl2pPr marL="261938" algn="l" defTabSz="2508250">
              <a:defRPr>
                <a:solidFill>
                  <a:schemeClr val="tx1"/>
                </a:solidFill>
                <a:latin typeface="Arial" charset="0"/>
              </a:defRPr>
            </a:lvl2pPr>
            <a:lvl3pPr marL="522288" algn="l" defTabSz="2508250">
              <a:defRPr>
                <a:solidFill>
                  <a:schemeClr val="tx1"/>
                </a:solidFill>
                <a:latin typeface="Arial" charset="0"/>
              </a:defRPr>
            </a:lvl3pPr>
            <a:lvl4pPr marL="784225" algn="l" defTabSz="2508250">
              <a:defRPr>
                <a:solidFill>
                  <a:schemeClr val="tx1"/>
                </a:solidFill>
                <a:latin typeface="Arial" charset="0"/>
              </a:defRPr>
            </a:lvl4pPr>
            <a:lvl5pPr marL="1044575" algn="l" defTabSz="2508250">
              <a:defRPr>
                <a:solidFill>
                  <a:schemeClr val="tx1"/>
                </a:solidFill>
                <a:latin typeface="Arial" charset="0"/>
              </a:defRPr>
            </a:lvl5pPr>
            <a:lvl6pPr marL="1501775" defTabSz="25082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1958975" defTabSz="25082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2416175" defTabSz="25082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2873375" defTabSz="25082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b="1" dirty="0">
                <a:solidFill>
                  <a:srgbClr val="971B2F"/>
                </a:solidFill>
              </a:rPr>
              <a:t>Methods</a:t>
            </a:r>
          </a:p>
        </p:txBody>
      </p:sp>
      <p:sp>
        <p:nvSpPr>
          <p:cNvPr id="2106" name="Text Box 58"/>
          <p:cNvSpPr txBox="1">
            <a:spLocks noChangeArrowheads="1"/>
          </p:cNvSpPr>
          <p:nvPr/>
        </p:nvSpPr>
        <p:spPr bwMode="auto">
          <a:xfrm>
            <a:off x="10093326" y="16948150"/>
            <a:ext cx="6931024" cy="8068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52249" tIns="26124" rIns="52249" bIns="26124">
            <a:spAutoFit/>
          </a:bodyPr>
          <a:lstStyle>
            <a:lvl1pPr algn="l" defTabSz="2508250">
              <a:defRPr>
                <a:solidFill>
                  <a:schemeClr val="tx1"/>
                </a:solidFill>
                <a:latin typeface="Arial" charset="0"/>
              </a:defRPr>
            </a:lvl1pPr>
            <a:lvl2pPr marL="261938" algn="l" defTabSz="2508250">
              <a:defRPr>
                <a:solidFill>
                  <a:schemeClr val="tx1"/>
                </a:solidFill>
                <a:latin typeface="Arial" charset="0"/>
              </a:defRPr>
            </a:lvl2pPr>
            <a:lvl3pPr marL="522288" algn="l" defTabSz="2508250">
              <a:defRPr>
                <a:solidFill>
                  <a:schemeClr val="tx1"/>
                </a:solidFill>
                <a:latin typeface="Arial" charset="0"/>
              </a:defRPr>
            </a:lvl3pPr>
            <a:lvl4pPr marL="784225" algn="l" defTabSz="2508250">
              <a:defRPr>
                <a:solidFill>
                  <a:schemeClr val="tx1"/>
                </a:solidFill>
                <a:latin typeface="Arial" charset="0"/>
              </a:defRPr>
            </a:lvl4pPr>
            <a:lvl5pPr marL="1044575" algn="l" defTabSz="2508250">
              <a:defRPr>
                <a:solidFill>
                  <a:schemeClr val="tx1"/>
                </a:solidFill>
                <a:latin typeface="Arial" charset="0"/>
              </a:defRPr>
            </a:lvl5pPr>
            <a:lvl6pPr marL="1501775" defTabSz="25082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1958975" defTabSz="25082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2416175" defTabSz="25082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2873375" defTabSz="25082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b="1" dirty="0">
                <a:solidFill>
                  <a:srgbClr val="971B2F"/>
                </a:solidFill>
              </a:rPr>
              <a:t>Conclusions</a:t>
            </a:r>
          </a:p>
        </p:txBody>
      </p:sp>
      <p:sp>
        <p:nvSpPr>
          <p:cNvPr id="2107" name="AutoShape 59"/>
          <p:cNvSpPr>
            <a:spLocks noChangeArrowheads="1"/>
          </p:cNvSpPr>
          <p:nvPr/>
        </p:nvSpPr>
        <p:spPr bwMode="auto">
          <a:xfrm>
            <a:off x="612775" y="387350"/>
            <a:ext cx="16960850" cy="3502025"/>
          </a:xfrm>
          <a:prstGeom prst="roundRect">
            <a:avLst>
              <a:gd name="adj" fmla="val 10870"/>
            </a:avLst>
          </a:prstGeom>
          <a:gradFill rotWithShape="1">
            <a:gsLst>
              <a:gs pos="0">
                <a:schemeClr val="bg1"/>
              </a:gs>
              <a:gs pos="100000">
                <a:schemeClr val="bg1"/>
              </a:gs>
            </a:gsLst>
            <a:lin ang="5400000" scaled="1"/>
          </a:gradFill>
          <a:ln w="9525">
            <a:solidFill>
              <a:schemeClr val="tx2"/>
            </a:solidFill>
            <a:round/>
            <a:headEnd/>
            <a:tailEnd/>
          </a:ln>
          <a:effectLst/>
          <a:extLst/>
        </p:spPr>
        <p:txBody>
          <a:bodyPr wrap="none" lIns="52249" tIns="26124" rIns="52249" bIns="26124" anchor="ctr"/>
          <a:lstStyle>
            <a:lvl1pPr algn="l" defTabSz="2508250">
              <a:defRPr>
                <a:solidFill>
                  <a:schemeClr val="tx1"/>
                </a:solidFill>
                <a:latin typeface="Arial" charset="0"/>
              </a:defRPr>
            </a:lvl1pPr>
            <a:lvl2pPr marL="261938" algn="l" defTabSz="2508250">
              <a:defRPr>
                <a:solidFill>
                  <a:schemeClr val="tx1"/>
                </a:solidFill>
                <a:latin typeface="Arial" charset="0"/>
              </a:defRPr>
            </a:lvl2pPr>
            <a:lvl3pPr marL="522288" algn="l" defTabSz="2508250">
              <a:defRPr>
                <a:solidFill>
                  <a:schemeClr val="tx1"/>
                </a:solidFill>
                <a:latin typeface="Arial" charset="0"/>
              </a:defRPr>
            </a:lvl3pPr>
            <a:lvl4pPr marL="784225" algn="l" defTabSz="2508250">
              <a:defRPr>
                <a:solidFill>
                  <a:schemeClr val="tx1"/>
                </a:solidFill>
                <a:latin typeface="Arial" charset="0"/>
              </a:defRPr>
            </a:lvl4pPr>
            <a:lvl5pPr marL="1044575" algn="l" defTabSz="2508250">
              <a:defRPr>
                <a:solidFill>
                  <a:schemeClr val="tx1"/>
                </a:solidFill>
                <a:latin typeface="Arial" charset="0"/>
              </a:defRPr>
            </a:lvl5pPr>
            <a:lvl6pPr marL="1501775" defTabSz="25082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1958975" defTabSz="25082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2416175" defTabSz="25082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2873375" defTabSz="25082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endParaRPr lang="en-US" altLang="en-US">
              <a:solidFill>
                <a:schemeClr val="bg1"/>
              </a:solidFill>
            </a:endParaRPr>
          </a:p>
        </p:txBody>
      </p:sp>
      <p:sp>
        <p:nvSpPr>
          <p:cNvPr id="2108" name="Text Box 60"/>
          <p:cNvSpPr txBox="1">
            <a:spLocks noChangeArrowheads="1"/>
          </p:cNvSpPr>
          <p:nvPr/>
        </p:nvSpPr>
        <p:spPr bwMode="auto">
          <a:xfrm>
            <a:off x="1327150" y="850900"/>
            <a:ext cx="16960850" cy="17301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52249" tIns="26124" rIns="52249" bIns="26124">
            <a:spAutoFit/>
          </a:bodyPr>
          <a:lstStyle>
            <a:lvl1pPr algn="l" defTabSz="2508250">
              <a:defRPr>
                <a:solidFill>
                  <a:schemeClr val="tx1"/>
                </a:solidFill>
                <a:latin typeface="Arial" charset="0"/>
              </a:defRPr>
            </a:lvl1pPr>
            <a:lvl2pPr marL="261938" algn="l" defTabSz="2508250">
              <a:defRPr>
                <a:solidFill>
                  <a:schemeClr val="tx1"/>
                </a:solidFill>
                <a:latin typeface="Arial" charset="0"/>
              </a:defRPr>
            </a:lvl2pPr>
            <a:lvl3pPr marL="522288" algn="l" defTabSz="2508250">
              <a:defRPr>
                <a:solidFill>
                  <a:schemeClr val="tx1"/>
                </a:solidFill>
                <a:latin typeface="Arial" charset="0"/>
              </a:defRPr>
            </a:lvl3pPr>
            <a:lvl4pPr marL="784225" algn="l" defTabSz="2508250">
              <a:defRPr>
                <a:solidFill>
                  <a:schemeClr val="tx1"/>
                </a:solidFill>
                <a:latin typeface="Arial" charset="0"/>
              </a:defRPr>
            </a:lvl4pPr>
            <a:lvl5pPr marL="1044575" algn="l" defTabSz="2508250">
              <a:defRPr>
                <a:solidFill>
                  <a:schemeClr val="tx1"/>
                </a:solidFill>
                <a:latin typeface="Arial" charset="0"/>
              </a:defRPr>
            </a:lvl5pPr>
            <a:lvl6pPr marL="1501775" defTabSz="25082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1958975" defTabSz="25082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2416175" defTabSz="25082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2873375" defTabSz="25082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5400" b="1" dirty="0">
                <a:solidFill>
                  <a:srgbClr val="971B2F"/>
                </a:solidFill>
              </a:rPr>
              <a:t>Sentiment Analysis using Word </a:t>
            </a:r>
            <a:r>
              <a:rPr lang="en-US" altLang="en-US" sz="5400" b="1" dirty="0" smtClean="0">
                <a:solidFill>
                  <a:srgbClr val="971B2F"/>
                </a:solidFill>
              </a:rPr>
              <a:t>Vectors</a:t>
            </a:r>
            <a:endParaRPr lang="en-US" altLang="en-US" sz="5400" b="1" dirty="0">
              <a:solidFill>
                <a:srgbClr val="971B2F"/>
              </a:solidFill>
            </a:endParaRPr>
          </a:p>
          <a:p>
            <a:pPr algn="ctr"/>
            <a:r>
              <a:rPr lang="en-US" altLang="en-US" sz="3200" b="1" dirty="0" smtClean="0">
                <a:solidFill>
                  <a:srgbClr val="572932"/>
                </a:solidFill>
              </a:rPr>
              <a:t>A T J and N S B</a:t>
            </a:r>
            <a:endParaRPr lang="en-US" altLang="en-US" sz="3200" b="1" dirty="0">
              <a:solidFill>
                <a:srgbClr val="572932"/>
              </a:solidFill>
            </a:endParaRPr>
          </a:p>
          <a:p>
            <a:pPr algn="ctr"/>
            <a:r>
              <a:rPr lang="en-US" altLang="en-US" sz="2300" b="1" i="1" dirty="0" smtClean="0"/>
              <a:t>University of Massachusetts, Amherst</a:t>
            </a:r>
            <a:endParaRPr lang="en-US" altLang="en-US" sz="4500" dirty="0"/>
          </a:p>
        </p:txBody>
      </p:sp>
      <p:sp>
        <p:nvSpPr>
          <p:cNvPr id="2110" name="Text Box 62"/>
          <p:cNvSpPr txBox="1">
            <a:spLocks noChangeArrowheads="1"/>
          </p:cNvSpPr>
          <p:nvPr/>
        </p:nvSpPr>
        <p:spPr bwMode="auto">
          <a:xfrm>
            <a:off x="10398125" y="11449050"/>
            <a:ext cx="3114675" cy="614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52249" tIns="26124" rIns="52249" bIns="26124">
            <a:spAutoFit/>
          </a:bodyPr>
          <a:lstStyle>
            <a:lvl1pPr algn="l" defTabSz="2508250">
              <a:defRPr>
                <a:solidFill>
                  <a:schemeClr val="tx1"/>
                </a:solidFill>
                <a:latin typeface="Arial" charset="0"/>
              </a:defRPr>
            </a:lvl1pPr>
            <a:lvl2pPr marL="261938" algn="l" defTabSz="2508250">
              <a:defRPr>
                <a:solidFill>
                  <a:schemeClr val="tx1"/>
                </a:solidFill>
                <a:latin typeface="Arial" charset="0"/>
              </a:defRPr>
            </a:lvl2pPr>
            <a:lvl3pPr marL="522288" algn="l" defTabSz="2508250">
              <a:defRPr>
                <a:solidFill>
                  <a:schemeClr val="tx1"/>
                </a:solidFill>
                <a:latin typeface="Arial" charset="0"/>
              </a:defRPr>
            </a:lvl3pPr>
            <a:lvl4pPr marL="784225" algn="l" defTabSz="2508250">
              <a:defRPr>
                <a:solidFill>
                  <a:schemeClr val="tx1"/>
                </a:solidFill>
                <a:latin typeface="Arial" charset="0"/>
              </a:defRPr>
            </a:lvl4pPr>
            <a:lvl5pPr marL="1044575" algn="l" defTabSz="2508250">
              <a:defRPr>
                <a:solidFill>
                  <a:schemeClr val="tx1"/>
                </a:solidFill>
                <a:latin typeface="Arial" charset="0"/>
              </a:defRPr>
            </a:lvl5pPr>
            <a:lvl6pPr marL="1501775" defTabSz="25082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1958975" defTabSz="25082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2416175" defTabSz="25082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2873375" defTabSz="25082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3700" b="1" i="1"/>
              <a:t>Figure #1</a:t>
            </a:r>
          </a:p>
        </p:txBody>
      </p:sp>
      <p:sp>
        <p:nvSpPr>
          <p:cNvPr id="2111" name="Text Box 63"/>
          <p:cNvSpPr txBox="1">
            <a:spLocks noChangeArrowheads="1"/>
          </p:cNvSpPr>
          <p:nvPr/>
        </p:nvSpPr>
        <p:spPr bwMode="auto">
          <a:xfrm>
            <a:off x="14179550" y="11426825"/>
            <a:ext cx="3114675" cy="614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52249" tIns="26124" rIns="52249" bIns="26124">
            <a:spAutoFit/>
          </a:bodyPr>
          <a:lstStyle>
            <a:lvl1pPr algn="l" defTabSz="2508250">
              <a:defRPr>
                <a:solidFill>
                  <a:schemeClr val="tx1"/>
                </a:solidFill>
                <a:latin typeface="Arial" charset="0"/>
              </a:defRPr>
            </a:lvl1pPr>
            <a:lvl2pPr marL="261938" algn="l" defTabSz="2508250">
              <a:defRPr>
                <a:solidFill>
                  <a:schemeClr val="tx1"/>
                </a:solidFill>
                <a:latin typeface="Arial" charset="0"/>
              </a:defRPr>
            </a:lvl2pPr>
            <a:lvl3pPr marL="522288" algn="l" defTabSz="2508250">
              <a:defRPr>
                <a:solidFill>
                  <a:schemeClr val="tx1"/>
                </a:solidFill>
                <a:latin typeface="Arial" charset="0"/>
              </a:defRPr>
            </a:lvl3pPr>
            <a:lvl4pPr marL="784225" algn="l" defTabSz="2508250">
              <a:defRPr>
                <a:solidFill>
                  <a:schemeClr val="tx1"/>
                </a:solidFill>
                <a:latin typeface="Arial" charset="0"/>
              </a:defRPr>
            </a:lvl4pPr>
            <a:lvl5pPr marL="1044575" algn="l" defTabSz="2508250">
              <a:defRPr>
                <a:solidFill>
                  <a:schemeClr val="tx1"/>
                </a:solidFill>
                <a:latin typeface="Arial" charset="0"/>
              </a:defRPr>
            </a:lvl5pPr>
            <a:lvl6pPr marL="1501775" defTabSz="25082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1958975" defTabSz="25082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2416175" defTabSz="25082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2873375" defTabSz="25082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3700" b="1" i="1" dirty="0"/>
              <a:t>Figure #2</a:t>
            </a:r>
          </a:p>
        </p:txBody>
      </p:sp>
      <p:sp>
        <p:nvSpPr>
          <p:cNvPr id="2113" name="Text Box 65"/>
          <p:cNvSpPr txBox="1">
            <a:spLocks noChangeArrowheads="1"/>
          </p:cNvSpPr>
          <p:nvPr/>
        </p:nvSpPr>
        <p:spPr bwMode="auto">
          <a:xfrm>
            <a:off x="12172950" y="23167975"/>
            <a:ext cx="3114675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52249" tIns="26124" rIns="52249" bIns="26124">
            <a:spAutoFit/>
          </a:bodyPr>
          <a:lstStyle>
            <a:lvl1pPr algn="l" defTabSz="2508250">
              <a:defRPr>
                <a:solidFill>
                  <a:schemeClr val="tx1"/>
                </a:solidFill>
                <a:latin typeface="Arial" charset="0"/>
              </a:defRPr>
            </a:lvl1pPr>
            <a:lvl2pPr marL="261938" algn="l" defTabSz="2508250">
              <a:defRPr>
                <a:solidFill>
                  <a:schemeClr val="tx1"/>
                </a:solidFill>
                <a:latin typeface="Arial" charset="0"/>
              </a:defRPr>
            </a:lvl2pPr>
            <a:lvl3pPr marL="522288" algn="l" defTabSz="2508250">
              <a:defRPr>
                <a:solidFill>
                  <a:schemeClr val="tx1"/>
                </a:solidFill>
                <a:latin typeface="Arial" charset="0"/>
              </a:defRPr>
            </a:lvl3pPr>
            <a:lvl4pPr marL="784225" algn="l" defTabSz="2508250">
              <a:defRPr>
                <a:solidFill>
                  <a:schemeClr val="tx1"/>
                </a:solidFill>
                <a:latin typeface="Arial" charset="0"/>
              </a:defRPr>
            </a:lvl4pPr>
            <a:lvl5pPr marL="1044575" algn="l" defTabSz="2508250">
              <a:defRPr>
                <a:solidFill>
                  <a:schemeClr val="tx1"/>
                </a:solidFill>
                <a:latin typeface="Arial" charset="0"/>
              </a:defRPr>
            </a:lvl5pPr>
            <a:lvl6pPr marL="1501775" defTabSz="25082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1958975" defTabSz="25082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2416175" defTabSz="25082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2873375" defTabSz="25082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3700" dirty="0">
                <a:solidFill>
                  <a:srgbClr val="971B2F"/>
                </a:solidFill>
              </a:rPr>
              <a:t>Bibliography</a:t>
            </a:r>
          </a:p>
        </p:txBody>
      </p:sp>
      <p:sp>
        <p:nvSpPr>
          <p:cNvPr id="2115" name="Text Box 67"/>
          <p:cNvSpPr txBox="1">
            <a:spLocks noChangeArrowheads="1"/>
          </p:cNvSpPr>
          <p:nvPr/>
        </p:nvSpPr>
        <p:spPr bwMode="auto">
          <a:xfrm>
            <a:off x="1058227" y="18739899"/>
            <a:ext cx="7191375" cy="14510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57150" cmpd="thinThick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34953" tIns="17476" rIns="34953" bIns="17476">
            <a:spAutoFit/>
          </a:bodyPr>
          <a:lstStyle>
            <a:lvl1pPr algn="l" defTabSz="350838">
              <a:defRPr>
                <a:solidFill>
                  <a:schemeClr val="tx1"/>
                </a:solidFill>
                <a:latin typeface="Arial" charset="0"/>
              </a:defRPr>
            </a:lvl1pPr>
            <a:lvl2pPr marL="174625" algn="l" defTabSz="350838">
              <a:defRPr>
                <a:solidFill>
                  <a:schemeClr val="tx1"/>
                </a:solidFill>
                <a:latin typeface="Arial" charset="0"/>
              </a:defRPr>
            </a:lvl2pPr>
            <a:lvl3pPr marL="350838" algn="l" defTabSz="350838">
              <a:defRPr>
                <a:solidFill>
                  <a:schemeClr val="tx1"/>
                </a:solidFill>
                <a:latin typeface="Arial" charset="0"/>
              </a:defRPr>
            </a:lvl3pPr>
            <a:lvl4pPr marL="523875" algn="l" defTabSz="350838">
              <a:defRPr>
                <a:solidFill>
                  <a:schemeClr val="tx1"/>
                </a:solidFill>
                <a:latin typeface="Arial" charset="0"/>
              </a:defRPr>
            </a:lvl4pPr>
            <a:lvl5pPr marL="698500" algn="l" defTabSz="350838">
              <a:defRPr>
                <a:solidFill>
                  <a:schemeClr val="tx1"/>
                </a:solidFill>
                <a:latin typeface="Arial" charset="0"/>
              </a:defRPr>
            </a:lvl5pPr>
            <a:lvl6pPr marL="1155700" defTabSz="35083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1612900" defTabSz="35083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2070100" defTabSz="35083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2527300" defTabSz="35083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285750" indent="-285750" algn="just" eaLnBrk="0" hangingPunct="0">
              <a:lnSpc>
                <a:spcPct val="95000"/>
              </a:lnSpc>
              <a:buFont typeface="Arial" charset="0"/>
              <a:buChar char="•"/>
            </a:pPr>
            <a:r>
              <a:rPr lang="en-US" altLang="en-US" sz="1600" b="1" dirty="0" smtClean="0">
                <a:latin typeface="Verdana" charset="0"/>
                <a:ea typeface="Verdana" charset="0"/>
                <a:cs typeface="Verdana" charset="0"/>
              </a:rPr>
              <a:t>Tokenization</a:t>
            </a:r>
          </a:p>
          <a:p>
            <a:pPr marL="460375" lvl="1" indent="-285750" algn="just" eaLnBrk="0" hangingPunct="0">
              <a:lnSpc>
                <a:spcPct val="95000"/>
              </a:lnSpc>
              <a:buFont typeface="Arial" charset="0"/>
              <a:buChar char="•"/>
            </a:pPr>
            <a:r>
              <a:rPr lang="en-US" altLang="en-US" sz="1600" dirty="0" smtClean="0">
                <a:latin typeface="Verdana" charset="0"/>
                <a:ea typeface="Verdana" charset="0"/>
                <a:cs typeface="Verdana" charset="0"/>
              </a:rPr>
              <a:t>Simple Tokenization </a:t>
            </a:r>
            <a:r>
              <a:rPr lang="mr-IN" altLang="en-US" sz="1600" dirty="0" smtClean="0">
                <a:latin typeface="Verdana" charset="0"/>
                <a:ea typeface="Verdana" charset="0"/>
                <a:cs typeface="Verdana" charset="0"/>
              </a:rPr>
              <a:t>–</a:t>
            </a:r>
            <a:r>
              <a:rPr lang="en-US" altLang="en-US" sz="1600" dirty="0" smtClean="0">
                <a:latin typeface="Verdana" charset="0"/>
                <a:ea typeface="Verdana" charset="0"/>
                <a:cs typeface="Verdana" charset="0"/>
              </a:rPr>
              <a:t> words split by space and converted to lowercase</a:t>
            </a:r>
          </a:p>
          <a:p>
            <a:pPr marL="460375" lvl="1" indent="-285750" algn="just" eaLnBrk="0" hangingPunct="0">
              <a:lnSpc>
                <a:spcPct val="95000"/>
              </a:lnSpc>
              <a:buFont typeface="Arial" charset="0"/>
              <a:buChar char="•"/>
            </a:pPr>
            <a:r>
              <a:rPr lang="en-US" altLang="en-US" sz="1600" dirty="0" smtClean="0">
                <a:latin typeface="Verdana" charset="0"/>
                <a:ea typeface="Verdana" charset="0"/>
                <a:cs typeface="Verdana" charset="0"/>
              </a:rPr>
              <a:t>Advanced Tokenization </a:t>
            </a:r>
            <a:r>
              <a:rPr lang="mr-IN" altLang="en-US" sz="1600" dirty="0" smtClean="0">
                <a:latin typeface="Verdana" charset="0"/>
                <a:ea typeface="Verdana" charset="0"/>
                <a:cs typeface="Verdana" charset="0"/>
              </a:rPr>
              <a:t>–</a:t>
            </a:r>
            <a:r>
              <a:rPr lang="en-US" altLang="en-US" sz="1600" dirty="0" smtClean="0">
                <a:latin typeface="Verdana" charset="0"/>
                <a:ea typeface="Verdana" charset="0"/>
                <a:cs typeface="Verdana" charset="0"/>
              </a:rPr>
              <a:t> words split by  </a:t>
            </a:r>
          </a:p>
          <a:p>
            <a:pPr marL="460375" lvl="1" indent="-285750" algn="just" eaLnBrk="0" hangingPunct="0">
              <a:lnSpc>
                <a:spcPct val="95000"/>
              </a:lnSpc>
              <a:buFont typeface="Arial" charset="0"/>
              <a:buChar char="•"/>
            </a:pPr>
            <a:r>
              <a:rPr lang="en-US" altLang="en-US" sz="1600" dirty="0" smtClean="0">
                <a:latin typeface="Verdana" charset="0"/>
                <a:ea typeface="Verdana" charset="0"/>
                <a:cs typeface="Verdana" charset="0"/>
              </a:rPr>
              <a:t>Bigram Tokenization</a:t>
            </a:r>
            <a:endParaRPr lang="en-US" altLang="en-US" sz="1600" dirty="0">
              <a:latin typeface="Verdana" charset="0"/>
              <a:ea typeface="Verdana" charset="0"/>
              <a:cs typeface="Verdana" charset="0"/>
            </a:endParaRPr>
          </a:p>
          <a:p>
            <a:pPr algn="just" eaLnBrk="0" hangingPunct="0"/>
            <a:endParaRPr lang="en-US" altLang="en-US" sz="1600" dirty="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2116" name="Text Box 68"/>
          <p:cNvSpPr txBox="1">
            <a:spLocks noChangeArrowheads="1"/>
          </p:cNvSpPr>
          <p:nvPr/>
        </p:nvSpPr>
        <p:spPr bwMode="auto">
          <a:xfrm>
            <a:off x="10093325" y="23796625"/>
            <a:ext cx="6931025" cy="23743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57150" cmpd="thinThick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34953" tIns="17476" rIns="34953" bIns="17476">
            <a:spAutoFit/>
          </a:bodyPr>
          <a:lstStyle>
            <a:lvl1pPr marL="195263" indent="-195263" algn="l" defTabSz="350838">
              <a:defRPr>
                <a:solidFill>
                  <a:schemeClr val="tx1"/>
                </a:solidFill>
                <a:latin typeface="Arial" charset="0"/>
              </a:defRPr>
            </a:lvl1pPr>
            <a:lvl2pPr marL="371475" indent="-196850" algn="l" defTabSz="350838">
              <a:defRPr>
                <a:solidFill>
                  <a:schemeClr val="tx1"/>
                </a:solidFill>
                <a:latin typeface="Arial" charset="0"/>
              </a:defRPr>
            </a:lvl2pPr>
            <a:lvl3pPr marL="546100" indent="-195263" algn="l" defTabSz="350838">
              <a:defRPr>
                <a:solidFill>
                  <a:schemeClr val="tx1"/>
                </a:solidFill>
                <a:latin typeface="Arial" charset="0"/>
              </a:defRPr>
            </a:lvl3pPr>
            <a:lvl4pPr marL="719138" indent="-195263" algn="l" defTabSz="350838">
              <a:defRPr>
                <a:solidFill>
                  <a:schemeClr val="tx1"/>
                </a:solidFill>
                <a:latin typeface="Arial" charset="0"/>
              </a:defRPr>
            </a:lvl4pPr>
            <a:lvl5pPr marL="893763" indent="-195263" algn="l" defTabSz="350838">
              <a:defRPr>
                <a:solidFill>
                  <a:schemeClr val="tx1"/>
                </a:solidFill>
                <a:latin typeface="Arial" charset="0"/>
              </a:defRPr>
            </a:lvl5pPr>
            <a:lvl6pPr marL="1350963" indent="-195263" defTabSz="35083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1808163" indent="-195263" defTabSz="35083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2265363" indent="-195263" defTabSz="35083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2722563" indent="-195263" defTabSz="35083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just" eaLnBrk="0" hangingPunct="0">
              <a:lnSpc>
                <a:spcPct val="95000"/>
              </a:lnSpc>
            </a:pPr>
            <a:endParaRPr lang="en-US" altLang="en-US" sz="1600" u="sng" dirty="0">
              <a:latin typeface="Verdana" charset="0"/>
              <a:ea typeface="Verdana" charset="0"/>
              <a:cs typeface="Verdana" charset="0"/>
            </a:endParaRPr>
          </a:p>
          <a:p>
            <a:pPr algn="just" eaLnBrk="0" hangingPunct="0">
              <a:lnSpc>
                <a:spcPct val="95000"/>
              </a:lnSpc>
              <a:buFontTx/>
              <a:buAutoNum type="arabicPeriod"/>
            </a:pPr>
            <a:r>
              <a:rPr lang="en-US" altLang="en-US" sz="1600" dirty="0">
                <a:latin typeface="Verdana" charset="0"/>
                <a:ea typeface="Verdana" charset="0"/>
                <a:cs typeface="Verdana" charset="0"/>
                <a:hlinkClick r:id="rId3"/>
              </a:rPr>
              <a:t>https://</a:t>
            </a:r>
            <a:r>
              <a:rPr lang="en-US" altLang="en-US" sz="1600" dirty="0" smtClean="0">
                <a:latin typeface="Verdana" charset="0"/>
                <a:ea typeface="Verdana" charset="0"/>
                <a:cs typeface="Verdana" charset="0"/>
                <a:hlinkClick r:id="rId3"/>
              </a:rPr>
              <a:t>en.wikipedia.org/wiki/Word2vec</a:t>
            </a:r>
            <a:endParaRPr lang="en-US" altLang="en-US" sz="1600" dirty="0" smtClean="0">
              <a:latin typeface="Verdana" charset="0"/>
              <a:ea typeface="Verdana" charset="0"/>
              <a:cs typeface="Verdana" charset="0"/>
            </a:endParaRPr>
          </a:p>
          <a:p>
            <a:pPr algn="just" eaLnBrk="0" hangingPunct="0">
              <a:lnSpc>
                <a:spcPct val="95000"/>
              </a:lnSpc>
              <a:buFontTx/>
              <a:buAutoNum type="arabicPeriod"/>
            </a:pPr>
            <a:r>
              <a:rPr lang="en-US" altLang="en-US" sz="1600" dirty="0" smtClean="0">
                <a:latin typeface="Verdana" charset="0"/>
                <a:ea typeface="Verdana" charset="0"/>
                <a:cs typeface="Verdana" charset="0"/>
              </a:rPr>
              <a:t>Xxxxxxxxxxxxxxxxxxxxxxxxxxxxxxxxxxxxxxxxxxxxxxxxxxxxxxxxxxxxxxxxxxxxxxxxxxxxxxxxxxxxxxxxxxxx</a:t>
            </a:r>
            <a:endParaRPr lang="en-US" altLang="en-US" sz="1600" dirty="0" smtClean="0">
              <a:latin typeface="Verdana" charset="0"/>
              <a:ea typeface="Verdana" charset="0"/>
              <a:cs typeface="Verdana" charset="0"/>
            </a:endParaRPr>
          </a:p>
          <a:p>
            <a:pPr algn="just" eaLnBrk="0" hangingPunct="0">
              <a:lnSpc>
                <a:spcPct val="95000"/>
              </a:lnSpc>
              <a:buFont typeface="Symbol" pitchFamily="18" charset="2"/>
              <a:buAutoNum type="arabicPeriod"/>
            </a:pPr>
            <a:r>
              <a:rPr lang="en-US" altLang="en-US" sz="1600" dirty="0" smtClean="0">
                <a:latin typeface="Verdana" charset="0"/>
                <a:ea typeface="Verdana" charset="0"/>
                <a:cs typeface="Verdana" charset="0"/>
              </a:rPr>
              <a:t>Xxxxxxxxxxxxxxxxxxxxxxxxxxxxxxxxxxxxxxxxxxxxxxxxxxxxxxxxxxxxxxxxxxxxxxxxxxxxxxxxxxxxxxxxxxxxxxxxxxxxxxxxxxxxxxxxxxxxxxx</a:t>
            </a:r>
            <a:endParaRPr lang="en-US" altLang="en-US" sz="1600" dirty="0">
              <a:latin typeface="Verdana" charset="0"/>
              <a:ea typeface="Verdana" charset="0"/>
              <a:cs typeface="Verdana" charset="0"/>
            </a:endParaRPr>
          </a:p>
          <a:p>
            <a:pPr algn="just" eaLnBrk="0" hangingPunct="0">
              <a:lnSpc>
                <a:spcPct val="95000"/>
              </a:lnSpc>
              <a:buFont typeface="Symbol" pitchFamily="18" charset="2"/>
              <a:buAutoNum type="arabicPeriod"/>
            </a:pPr>
            <a:r>
              <a:rPr lang="en-US" altLang="en-US" sz="1600" dirty="0">
                <a:latin typeface="Verdana" charset="0"/>
                <a:ea typeface="Verdana" charset="0"/>
                <a:cs typeface="Verdana" charset="0"/>
              </a:rPr>
              <a:t>Xxxxxxxxxxxxxxxxxxxxxxxxxxxxxxxxxxxxxxxxxxxxxxxxxxxxxxxxxxxxxxxxxxxxxxxxxxxxxxxxxxx</a:t>
            </a:r>
          </a:p>
          <a:p>
            <a:pPr algn="just" eaLnBrk="0" hangingPunct="0">
              <a:lnSpc>
                <a:spcPct val="95000"/>
              </a:lnSpc>
              <a:buFont typeface="Symbol" pitchFamily="18" charset="2"/>
              <a:buAutoNum type="arabicPeriod"/>
            </a:pPr>
            <a:endParaRPr lang="en-US" altLang="en-US" sz="1600" dirty="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2117" name="Text Box 69"/>
          <p:cNvSpPr txBox="1">
            <a:spLocks noChangeArrowheads="1"/>
          </p:cNvSpPr>
          <p:nvPr/>
        </p:nvSpPr>
        <p:spPr bwMode="auto">
          <a:xfrm>
            <a:off x="10018713" y="5522913"/>
            <a:ext cx="7177087" cy="51813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57150" cmpd="thinThick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34953" tIns="17476" rIns="34953" bIns="17476">
            <a:spAutoFit/>
          </a:bodyPr>
          <a:lstStyle>
            <a:lvl1pPr algn="l" defTabSz="350838">
              <a:defRPr>
                <a:solidFill>
                  <a:schemeClr val="tx1"/>
                </a:solidFill>
                <a:latin typeface="Arial" charset="0"/>
              </a:defRPr>
            </a:lvl1pPr>
            <a:lvl2pPr marL="174625" algn="l" defTabSz="350838">
              <a:defRPr>
                <a:solidFill>
                  <a:schemeClr val="tx1"/>
                </a:solidFill>
                <a:latin typeface="Arial" charset="0"/>
              </a:defRPr>
            </a:lvl2pPr>
            <a:lvl3pPr marL="350838" algn="l" defTabSz="350838">
              <a:defRPr>
                <a:solidFill>
                  <a:schemeClr val="tx1"/>
                </a:solidFill>
                <a:latin typeface="Arial" charset="0"/>
              </a:defRPr>
            </a:lvl3pPr>
            <a:lvl4pPr marL="523875" algn="l" defTabSz="350838">
              <a:defRPr>
                <a:solidFill>
                  <a:schemeClr val="tx1"/>
                </a:solidFill>
                <a:latin typeface="Arial" charset="0"/>
              </a:defRPr>
            </a:lvl4pPr>
            <a:lvl5pPr marL="698500" algn="l" defTabSz="350838">
              <a:defRPr>
                <a:solidFill>
                  <a:schemeClr val="tx1"/>
                </a:solidFill>
                <a:latin typeface="Arial" charset="0"/>
              </a:defRPr>
            </a:lvl5pPr>
            <a:lvl6pPr marL="1155700" defTabSz="35083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1612900" defTabSz="35083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2070100" defTabSz="35083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2527300" defTabSz="35083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just" eaLnBrk="0" hangingPunct="0">
              <a:lnSpc>
                <a:spcPct val="95000"/>
              </a:lnSpc>
            </a:pPr>
            <a:r>
              <a:rPr lang="en-US" altLang="en-US" sz="1600" dirty="0">
                <a:latin typeface="Verdana" charset="0"/>
                <a:ea typeface="Verdana" charset="0"/>
                <a:cs typeface="Verdana" charset="0"/>
              </a:rPr>
              <a:t>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</a:t>
            </a:r>
          </a:p>
          <a:p>
            <a:pPr algn="just" eaLnBrk="0" hangingPunct="0">
              <a:lnSpc>
                <a:spcPct val="95000"/>
              </a:lnSpc>
            </a:pPr>
            <a:endParaRPr lang="en-US" altLang="en-US" sz="1600" dirty="0">
              <a:latin typeface="Verdana" charset="0"/>
              <a:ea typeface="Verdana" charset="0"/>
              <a:cs typeface="Verdana" charset="0"/>
            </a:endParaRPr>
          </a:p>
          <a:p>
            <a:pPr algn="just" eaLnBrk="0" hangingPunct="0">
              <a:lnSpc>
                <a:spcPct val="95000"/>
              </a:lnSpc>
            </a:pPr>
            <a:r>
              <a:rPr lang="en-US" altLang="en-US" sz="1600" dirty="0">
                <a:latin typeface="Verdana" charset="0"/>
                <a:ea typeface="Verdana" charset="0"/>
                <a:cs typeface="Verdana" charset="0"/>
              </a:rPr>
              <a:t>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</a:t>
            </a:r>
            <a:endParaRPr lang="en-US" altLang="en-US" sz="1600" b="1" dirty="0">
              <a:latin typeface="Verdana" charset="0"/>
              <a:ea typeface="Verdana" charset="0"/>
              <a:cs typeface="Verdana" charset="0"/>
            </a:endParaRPr>
          </a:p>
          <a:p>
            <a:pPr algn="just" eaLnBrk="0" hangingPunct="0">
              <a:lnSpc>
                <a:spcPct val="95000"/>
              </a:lnSpc>
            </a:pPr>
            <a:endParaRPr lang="en-US" altLang="en-US" sz="1600" dirty="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2118" name="Text Box 70"/>
          <p:cNvSpPr txBox="1">
            <a:spLocks noChangeArrowheads="1"/>
          </p:cNvSpPr>
          <p:nvPr/>
        </p:nvSpPr>
        <p:spPr bwMode="auto">
          <a:xfrm>
            <a:off x="10004425" y="18019713"/>
            <a:ext cx="7262813" cy="464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57150" cmpd="thinThick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34953" tIns="17476" rIns="34953" bIns="17476">
            <a:spAutoFit/>
          </a:bodyPr>
          <a:lstStyle>
            <a:lvl1pPr algn="l" defTabSz="350838">
              <a:defRPr>
                <a:solidFill>
                  <a:schemeClr val="tx1"/>
                </a:solidFill>
                <a:latin typeface="Arial" charset="0"/>
              </a:defRPr>
            </a:lvl1pPr>
            <a:lvl2pPr marL="174625" algn="l" defTabSz="350838">
              <a:defRPr>
                <a:solidFill>
                  <a:schemeClr val="tx1"/>
                </a:solidFill>
                <a:latin typeface="Arial" charset="0"/>
              </a:defRPr>
            </a:lvl2pPr>
            <a:lvl3pPr marL="350838" algn="l" defTabSz="350838">
              <a:defRPr>
                <a:solidFill>
                  <a:schemeClr val="tx1"/>
                </a:solidFill>
                <a:latin typeface="Arial" charset="0"/>
              </a:defRPr>
            </a:lvl3pPr>
            <a:lvl4pPr marL="523875" algn="l" defTabSz="350838">
              <a:defRPr>
                <a:solidFill>
                  <a:schemeClr val="tx1"/>
                </a:solidFill>
                <a:latin typeface="Arial" charset="0"/>
              </a:defRPr>
            </a:lvl4pPr>
            <a:lvl5pPr marL="698500" algn="l" defTabSz="350838">
              <a:defRPr>
                <a:solidFill>
                  <a:schemeClr val="tx1"/>
                </a:solidFill>
                <a:latin typeface="Arial" charset="0"/>
              </a:defRPr>
            </a:lvl5pPr>
            <a:lvl6pPr marL="1155700" defTabSz="35083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1612900" defTabSz="35083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2070100" defTabSz="35083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2527300" defTabSz="35083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just" eaLnBrk="0" hangingPunct="0">
              <a:lnSpc>
                <a:spcPct val="95000"/>
              </a:lnSpc>
            </a:pPr>
            <a:r>
              <a:rPr lang="en-US" altLang="en-US" sz="1600" dirty="0">
                <a:latin typeface="Verdana" charset="0"/>
                <a:ea typeface="Verdana" charset="0"/>
                <a:cs typeface="Verdana" charset="0"/>
              </a:rPr>
              <a:t>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</a:t>
            </a:r>
          </a:p>
          <a:p>
            <a:pPr eaLnBrk="0" hangingPunct="0">
              <a:lnSpc>
                <a:spcPct val="95000"/>
              </a:lnSpc>
            </a:pPr>
            <a:endParaRPr lang="en-US" altLang="en-US" sz="1600" dirty="0">
              <a:latin typeface="Times New Roman" pitchFamily="18" charset="0"/>
            </a:endParaRPr>
          </a:p>
          <a:p>
            <a:pPr eaLnBrk="0" hangingPunct="0">
              <a:lnSpc>
                <a:spcPct val="95000"/>
              </a:lnSpc>
            </a:pPr>
            <a:r>
              <a:rPr lang="en-US" altLang="en-US" sz="1600" dirty="0">
                <a:latin typeface="Times New Roman" pitchFamily="18" charset="0"/>
              </a:rPr>
              <a:t>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</a:t>
            </a:r>
            <a:endParaRPr lang="en-US" altLang="en-US" sz="1600" b="1" dirty="0">
              <a:latin typeface="Times New Roman" pitchFamily="18" charset="0"/>
            </a:endParaRPr>
          </a:p>
          <a:p>
            <a:pPr eaLnBrk="0" hangingPunct="0">
              <a:lnSpc>
                <a:spcPct val="95000"/>
              </a:lnSpc>
            </a:pPr>
            <a:endParaRPr lang="en-US" altLang="en-US" sz="1100" dirty="0">
              <a:latin typeface="Times New Roman" pitchFamily="18" charset="0"/>
            </a:endParaRPr>
          </a:p>
        </p:txBody>
      </p:sp>
      <p:sp>
        <p:nvSpPr>
          <p:cNvPr id="2119" name="Text Box 71"/>
          <p:cNvSpPr txBox="1">
            <a:spLocks noChangeArrowheads="1"/>
          </p:cNvSpPr>
          <p:nvPr/>
        </p:nvSpPr>
        <p:spPr bwMode="auto">
          <a:xfrm>
            <a:off x="1141730" y="4483100"/>
            <a:ext cx="7024370" cy="8068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52249" tIns="26124" rIns="52249" bIns="26124">
            <a:spAutoFit/>
          </a:bodyPr>
          <a:lstStyle>
            <a:lvl1pPr algn="l" defTabSz="2508250">
              <a:defRPr>
                <a:solidFill>
                  <a:schemeClr val="tx1"/>
                </a:solidFill>
                <a:latin typeface="Arial" charset="0"/>
              </a:defRPr>
            </a:lvl1pPr>
            <a:lvl2pPr marL="261938" algn="l" defTabSz="2508250">
              <a:defRPr>
                <a:solidFill>
                  <a:schemeClr val="tx1"/>
                </a:solidFill>
                <a:latin typeface="Arial" charset="0"/>
              </a:defRPr>
            </a:lvl2pPr>
            <a:lvl3pPr marL="522288" algn="l" defTabSz="2508250">
              <a:defRPr>
                <a:solidFill>
                  <a:schemeClr val="tx1"/>
                </a:solidFill>
                <a:latin typeface="Arial" charset="0"/>
              </a:defRPr>
            </a:lvl3pPr>
            <a:lvl4pPr marL="784225" algn="l" defTabSz="2508250">
              <a:defRPr>
                <a:solidFill>
                  <a:schemeClr val="tx1"/>
                </a:solidFill>
                <a:latin typeface="Arial" charset="0"/>
              </a:defRPr>
            </a:lvl4pPr>
            <a:lvl5pPr marL="1044575" algn="l" defTabSz="2508250">
              <a:defRPr>
                <a:solidFill>
                  <a:schemeClr val="tx1"/>
                </a:solidFill>
                <a:latin typeface="Arial" charset="0"/>
              </a:defRPr>
            </a:lvl5pPr>
            <a:lvl6pPr marL="1501775" defTabSz="25082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1958975" defTabSz="25082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2416175" defTabSz="25082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2873375" defTabSz="25082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b="1" dirty="0">
                <a:solidFill>
                  <a:srgbClr val="971B2F"/>
                </a:solidFill>
              </a:rPr>
              <a:t>Introduction</a:t>
            </a:r>
          </a:p>
        </p:txBody>
      </p:sp>
      <p:sp>
        <p:nvSpPr>
          <p:cNvPr id="2120" name="Text Box 72"/>
          <p:cNvSpPr txBox="1">
            <a:spLocks noChangeArrowheads="1"/>
          </p:cNvSpPr>
          <p:nvPr/>
        </p:nvSpPr>
        <p:spPr bwMode="auto">
          <a:xfrm>
            <a:off x="10093325" y="4492625"/>
            <a:ext cx="6931025" cy="8068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52249" tIns="26124" rIns="52249" bIns="26124">
            <a:spAutoFit/>
          </a:bodyPr>
          <a:lstStyle>
            <a:lvl1pPr algn="l" defTabSz="2508250">
              <a:defRPr>
                <a:solidFill>
                  <a:schemeClr val="tx1"/>
                </a:solidFill>
                <a:latin typeface="Arial" charset="0"/>
              </a:defRPr>
            </a:lvl1pPr>
            <a:lvl2pPr marL="261938" algn="l" defTabSz="2508250">
              <a:defRPr>
                <a:solidFill>
                  <a:schemeClr val="tx1"/>
                </a:solidFill>
                <a:latin typeface="Arial" charset="0"/>
              </a:defRPr>
            </a:lvl2pPr>
            <a:lvl3pPr marL="522288" algn="l" defTabSz="2508250">
              <a:defRPr>
                <a:solidFill>
                  <a:schemeClr val="tx1"/>
                </a:solidFill>
                <a:latin typeface="Arial" charset="0"/>
              </a:defRPr>
            </a:lvl3pPr>
            <a:lvl4pPr marL="784225" algn="l" defTabSz="2508250">
              <a:defRPr>
                <a:solidFill>
                  <a:schemeClr val="tx1"/>
                </a:solidFill>
                <a:latin typeface="Arial" charset="0"/>
              </a:defRPr>
            </a:lvl4pPr>
            <a:lvl5pPr marL="1044575" algn="l" defTabSz="2508250">
              <a:defRPr>
                <a:solidFill>
                  <a:schemeClr val="tx1"/>
                </a:solidFill>
                <a:latin typeface="Arial" charset="0"/>
              </a:defRPr>
            </a:lvl5pPr>
            <a:lvl6pPr marL="1501775" defTabSz="25082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1958975" defTabSz="25082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2416175" defTabSz="25082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2873375" defTabSz="25082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b="1" dirty="0">
                <a:solidFill>
                  <a:srgbClr val="971B2F"/>
                </a:solidFill>
              </a:rPr>
              <a:t>Results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16668" y="1228601"/>
            <a:ext cx="2477635" cy="2477635"/>
          </a:xfrm>
          <a:prstGeom prst="rect">
            <a:avLst/>
          </a:prstGeom>
          <a:noFill/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0418" y="2638217"/>
            <a:ext cx="2401570" cy="98544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7184" y="12466637"/>
            <a:ext cx="3493454" cy="262009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0170" y="12466638"/>
            <a:ext cx="3493455" cy="262009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Custom 1">
      <a:dk1>
        <a:srgbClr val="27251F"/>
      </a:dk1>
      <a:lt1>
        <a:srgbClr val="FFFFFF"/>
      </a:lt1>
      <a:dk2>
        <a:srgbClr val="572932"/>
      </a:dk2>
      <a:lt2>
        <a:srgbClr val="808080"/>
      </a:lt2>
      <a:accent1>
        <a:srgbClr val="FFFFFF"/>
      </a:accent1>
      <a:accent2>
        <a:srgbClr val="971B2F"/>
      </a:accent2>
      <a:accent3>
        <a:srgbClr val="E86F87"/>
      </a:accent3>
      <a:accent4>
        <a:srgbClr val="572932"/>
      </a:accent4>
      <a:accent5>
        <a:srgbClr val="C82441"/>
      </a:accent5>
      <a:accent6>
        <a:srgbClr val="B1B3B3"/>
      </a:accent6>
      <a:hlink>
        <a:srgbClr val="971B2F"/>
      </a:hlink>
      <a:folHlink>
        <a:srgbClr val="572932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250825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49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250825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49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450</TotalTime>
  <Words>268</Words>
  <Application>Microsoft Macintosh PowerPoint</Application>
  <PresentationFormat>Custom</PresentationFormat>
  <Paragraphs>39</Paragraphs>
  <Slides>1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Symbol</vt:lpstr>
      <vt:lpstr>Times New Roman</vt:lpstr>
      <vt:lpstr>Verdana</vt:lpstr>
      <vt:lpstr>Arial</vt:lpstr>
      <vt:lpstr>Default Design</vt:lpstr>
      <vt:lpstr>CorelDRAW</vt:lpstr>
      <vt:lpstr>PowerPoint Presentation</vt:lpstr>
    </vt:vector>
  </TitlesOfParts>
  <Company>MegaPrint Inc.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36x60 Vertical Template</dc:title>
  <dc:creator>Ethan Shulda</dc:creator>
  <dc:description>©MegaPrint Inc. 2009</dc:description>
  <cp:lastModifiedBy>A J</cp:lastModifiedBy>
  <cp:revision>88</cp:revision>
  <dcterms:created xsi:type="dcterms:W3CDTF">2008-12-04T00:20:37Z</dcterms:created>
  <dcterms:modified xsi:type="dcterms:W3CDTF">2016-12-06T05:02:23Z</dcterms:modified>
  <cp:category>Research Poster</cp:category>
</cp:coreProperties>
</file>